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  <p:sldMasterId id="2147483674" r:id="rId2"/>
  </p:sldMasterIdLst>
  <p:notesMasterIdLst>
    <p:notesMasterId r:id="rId24"/>
  </p:notesMasterIdLst>
  <p:handoutMasterIdLst>
    <p:handoutMasterId r:id="rId25"/>
  </p:handoutMasterIdLst>
  <p:sldIdLst>
    <p:sldId id="272" r:id="rId3"/>
    <p:sldId id="276" r:id="rId4"/>
    <p:sldId id="294" r:id="rId5"/>
    <p:sldId id="295" r:id="rId6"/>
    <p:sldId id="296" r:id="rId7"/>
    <p:sldId id="297" r:id="rId8"/>
    <p:sldId id="298" r:id="rId9"/>
    <p:sldId id="299" r:id="rId10"/>
    <p:sldId id="448" r:id="rId11"/>
    <p:sldId id="449" r:id="rId12"/>
    <p:sldId id="300" r:id="rId13"/>
    <p:sldId id="435" r:id="rId14"/>
    <p:sldId id="450" r:id="rId15"/>
    <p:sldId id="447" r:id="rId16"/>
    <p:sldId id="443" r:id="rId17"/>
    <p:sldId id="275" r:id="rId18"/>
    <p:sldId id="444" r:id="rId19"/>
    <p:sldId id="445" r:id="rId20"/>
    <p:sldId id="446" r:id="rId21"/>
    <p:sldId id="451" r:id="rId22"/>
    <p:sldId id="440" r:id="rId23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Open Sans Semibold" panose="020B0706030804020204" pitchFamily="34" charset="0"/>
      <p:bold r:id="rId36"/>
      <p:boldItalic r:id="rId37"/>
    </p:embeddedFont>
    <p:embeddedFont>
      <p:font typeface="Wingdings 2" panose="05020102010507070707" pitchFamily="18" charset="2"/>
      <p:regular r:id="rId38"/>
    </p:embeddedFont>
  </p:embeddedFontLst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3711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348" userDrawn="1">
          <p15:clr>
            <a:srgbClr val="A4A3A4"/>
          </p15:clr>
        </p15:guide>
        <p15:guide id="5" pos="1240" userDrawn="1">
          <p15:clr>
            <a:srgbClr val="A4A3A4"/>
          </p15:clr>
        </p15:guide>
        <p15:guide id="6" pos="64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orient="horz" pos="5692">
          <p15:clr>
            <a:srgbClr val="A4A3A4"/>
          </p15:clr>
        </p15:guide>
        <p15:guide id="3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84395" autoAdjust="0"/>
  </p:normalViewPr>
  <p:slideViewPr>
    <p:cSldViewPr showGuides="1">
      <p:cViewPr varScale="1">
        <p:scale>
          <a:sx n="69" d="100"/>
          <a:sy n="69" d="100"/>
        </p:scale>
        <p:origin x="1090" y="72"/>
      </p:cViewPr>
      <p:guideLst>
        <p:guide orient="horz" pos="2160"/>
        <p:guide orient="horz" pos="3711"/>
        <p:guide pos="3840"/>
        <p:guide pos="7348"/>
        <p:guide pos="1240"/>
        <p:guide pos="64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-3264" y="-78"/>
      </p:cViewPr>
      <p:guideLst>
        <p:guide orient="horz" pos="2880"/>
        <p:guide orient="horz" pos="5692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tags" Target="tags/tag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B64C0-9E1D-4B24-919C-AF13FB01038E}" type="datetimeFigureOut">
              <a:rPr lang="sv-SE" smtClean="0"/>
              <a:pPr/>
              <a:t>2021-10-22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3193504" y="8604448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r"/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6237311" y="8604448"/>
            <a:ext cx="619101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4F57A-4F7F-461B-A72D-72143E545AD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6197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81D37-4CD6-46E3-9040-1170FAD15A0B}" type="datetimeFigureOut">
              <a:rPr lang="sv-SE" smtClean="0"/>
              <a:pPr/>
              <a:t>2021-10-22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sidfot 3"/>
          <p:cNvSpPr>
            <a:spLocks noGrp="1"/>
          </p:cNvSpPr>
          <p:nvPr>
            <p:ph type="ftr" sz="quarter" idx="4"/>
          </p:nvPr>
        </p:nvSpPr>
        <p:spPr>
          <a:xfrm>
            <a:off x="3193504" y="8604448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r"/>
            <a:endParaRPr lang="sv-SE" dirty="0"/>
          </a:p>
        </p:txBody>
      </p:sp>
      <p:sp>
        <p:nvSpPr>
          <p:cNvPr id="9" name="Platshållare för bildnummer 4"/>
          <p:cNvSpPr>
            <a:spLocks noGrp="1"/>
          </p:cNvSpPr>
          <p:nvPr>
            <p:ph type="sldNum" sz="quarter" idx="5"/>
          </p:nvPr>
        </p:nvSpPr>
        <p:spPr>
          <a:xfrm>
            <a:off x="6237311" y="8604448"/>
            <a:ext cx="619101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4F57A-4F7F-461B-A72D-72143E545AD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197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1</a:t>
            </a:fld>
            <a:endParaRPr lang="sv-S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Global </a:t>
            </a:r>
            <a:r>
              <a:rPr lang="sv-SE" dirty="0" err="1"/>
              <a:t>Years</a:t>
            </a:r>
            <a:r>
              <a:rPr lang="sv-SE" dirty="0"/>
              <a:t> Life </a:t>
            </a:r>
            <a:r>
              <a:rPr lang="sv-SE" dirty="0" err="1"/>
              <a:t>Lost</a:t>
            </a:r>
            <a:r>
              <a:rPr lang="sv-SE" dirty="0"/>
              <a:t> 15-49</a:t>
            </a:r>
          </a:p>
          <a:p>
            <a:r>
              <a:rPr lang="sv-SE" dirty="0" err="1"/>
              <a:t>Sve</a:t>
            </a:r>
            <a:r>
              <a:rPr lang="sv-SE" dirty="0"/>
              <a:t> &lt;40åå trots säkert land….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Sverige olyckor 100 000 vårdas på </a:t>
            </a: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sjh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/år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6880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Antal alla </a:t>
            </a:r>
            <a:r>
              <a:rPr lang="sv-SE" dirty="0" err="1"/>
              <a:t>reg</a:t>
            </a:r>
            <a:r>
              <a:rPr lang="sv-SE" dirty="0"/>
              <a:t> i </a:t>
            </a:r>
            <a:r>
              <a:rPr lang="sv-SE" dirty="0" err="1"/>
              <a:t>SweTrau</a:t>
            </a:r>
            <a:endParaRPr lang="sv-SE" dirty="0"/>
          </a:p>
          <a:p>
            <a:r>
              <a:rPr lang="sv-SE" dirty="0"/>
              <a:t>Övervikt män nästan alla åldrar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5299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KS Solna 950 </a:t>
            </a:r>
            <a:r>
              <a:rPr lang="sv-SE" dirty="0" err="1"/>
              <a:t>tr</a:t>
            </a:r>
            <a:r>
              <a:rPr lang="sv-SE" dirty="0"/>
              <a:t> 1 </a:t>
            </a:r>
            <a:r>
              <a:rPr lang="sv-SE" dirty="0" err="1"/>
              <a:t>vux</a:t>
            </a:r>
            <a:r>
              <a:rPr lang="sv-SE" dirty="0"/>
              <a:t>, 100 barn.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0054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Fig</a:t>
            </a:r>
            <a:r>
              <a:rPr lang="sv-SE" dirty="0"/>
              <a:t> 7 – NISS</a:t>
            </a:r>
          </a:p>
          <a:p>
            <a:r>
              <a:rPr lang="sv-SE" dirty="0"/>
              <a:t>Förklara ISS/NISS.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KS Solna 950 </a:t>
            </a:r>
            <a:r>
              <a:rPr lang="sv-SE" dirty="0" err="1"/>
              <a:t>tr</a:t>
            </a:r>
            <a:r>
              <a:rPr lang="sv-SE" dirty="0"/>
              <a:t> 1 </a:t>
            </a:r>
            <a:r>
              <a:rPr lang="sv-SE" dirty="0" err="1"/>
              <a:t>vux</a:t>
            </a:r>
            <a:r>
              <a:rPr lang="sv-SE" dirty="0"/>
              <a:t>, 100 barn.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9929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KS data – liknande internationellt. </a:t>
            </a:r>
          </a:p>
          <a:p>
            <a:r>
              <a:rPr lang="sv-SE" dirty="0"/>
              <a:t>Trend – färre död av blödning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7823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Dödsfallsanalys</a:t>
            </a:r>
          </a:p>
          <a:p>
            <a:r>
              <a:rPr lang="sv-SE" dirty="0"/>
              <a:t>Ca 5% PD, ca 15% PPD</a:t>
            </a:r>
          </a:p>
          <a:p>
            <a:r>
              <a:rPr lang="sv-SE" dirty="0"/>
              <a:t>Avser även </a:t>
            </a:r>
            <a:r>
              <a:rPr lang="sv-SE" dirty="0" err="1"/>
              <a:t>prehosp</a:t>
            </a:r>
            <a:r>
              <a:rPr lang="sv-SE" dirty="0"/>
              <a:t>. Blödning ofta ca 50%.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87940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/>
              <a:t>Oddratio</a:t>
            </a:r>
            <a:r>
              <a:rPr lang="sv-SE" dirty="0"/>
              <a:t> för död 4% justerad /10 min, </a:t>
            </a:r>
            <a:r>
              <a:rPr lang="sv-SE" dirty="0" err="1"/>
              <a:t>ev</a:t>
            </a:r>
            <a:r>
              <a:rPr lang="sv-SE" dirty="0"/>
              <a:t> </a:t>
            </a:r>
            <a:r>
              <a:rPr lang="sv-SE" dirty="0" err="1"/>
              <a:t>ffa</a:t>
            </a:r>
            <a:r>
              <a:rPr lang="sv-SE" dirty="0"/>
              <a:t> TBI död.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9604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45 min brytpunkt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273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Utrustning en sak men…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5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Vant team – </a:t>
            </a:r>
            <a:r>
              <a:rPr lang="sv-SE" dirty="0" err="1"/>
              <a:t>multidisplinärt</a:t>
            </a:r>
            <a:r>
              <a:rPr lang="sv-SE" dirty="0"/>
              <a:t> – hela vårdkedjan. Teamarbetet också utmaningen med trauma…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0081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Greys…. </a:t>
            </a:r>
            <a:r>
              <a:rPr lang="en-SE" dirty="0"/>
              <a:t>Här är bild av oss på traumarummet. Det är alltså traumateamet på Karolinska</a:t>
            </a:r>
          </a:p>
          <a:p>
            <a:r>
              <a:rPr lang="en-SE" dirty="0"/>
              <a:t>Narkosläkare specialist och ST läkare, Narkossk eller 2, Operationssjuksköterska, Operationsundersköteska, Kirurg (traumaledare), Ortoped, Röntgenläkare, röntgensjuksköterska, Akutsjuksköterska, akutundersköterska</a:t>
            </a:r>
          </a:p>
          <a:p>
            <a:r>
              <a:rPr lang="en-SE" dirty="0"/>
              <a:t>Blodcentralen är även del av traumateamet.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0E142C-7B9E-B949-9430-EDE04D21E2D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548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Ej </a:t>
            </a:r>
            <a:r>
              <a:rPr lang="sv-SE" dirty="0" err="1"/>
              <a:t>akutläk</a:t>
            </a:r>
            <a:r>
              <a:rPr lang="sv-SE" dirty="0"/>
              <a:t>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4F57A-4F7F-461B-A72D-72143E545AD0}" type="slidenum">
              <a:rPr lang="sv-SE" smtClean="0"/>
              <a:pPr/>
              <a:t>16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4619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E" dirty="0"/>
              <a:t>Ni har nu tid att förbereda er. Vad vill ni förbereda?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Preppa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traumarummet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Vad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behöver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resurser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Vilka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behöver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vara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med?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Vilka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resurser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har vi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här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sjukhuset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vilka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saknar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vi?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Utrustning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Vätska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Blod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Var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finns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det? Ska vi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beställa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något</a:t>
            </a: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nu? </a:t>
            </a:r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0E142C-7B9E-B949-9430-EDE04D21E2D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436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Ledarskap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kommunikation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samarbete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Gemensam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situationsmedvetenhet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Checklista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inspirerad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från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WHO’s. 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0E142C-7B9E-B949-9430-EDE04D21E2D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232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E" dirty="0"/>
              <a:t>Behövs flera resurser/ev andra resurse</a:t>
            </a:r>
            <a:r>
              <a:rPr lang="sv-SE" dirty="0"/>
              <a:t>r?</a:t>
            </a:r>
            <a:endParaRPr lang="en-SE" dirty="0"/>
          </a:p>
          <a:p>
            <a:r>
              <a:rPr lang="en-SE" dirty="0"/>
              <a:t>Rollfördelning. </a:t>
            </a:r>
            <a:r>
              <a:rPr lang="sv-SE" dirty="0"/>
              <a:t>ÖNH. NK. Medicin/</a:t>
            </a:r>
            <a:r>
              <a:rPr lang="sv-SE" dirty="0" err="1"/>
              <a:t>akutläk</a:t>
            </a:r>
            <a:r>
              <a:rPr lang="sv-SE" dirty="0"/>
              <a:t>.</a:t>
            </a:r>
            <a:endParaRPr lang="en-SE" dirty="0"/>
          </a:p>
          <a:p>
            <a:r>
              <a:rPr lang="en-SE" dirty="0"/>
              <a:t>Tänk genom utrustning. Vad är worst case scenario? Förbered er för det värsta tänkbara… åtminstone mentalt.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0E142C-7B9E-B949-9430-EDE04D21E2D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63708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Traumateamets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omhändertagande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svårt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skadade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ställer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höga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krav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på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skap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kommunikation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samarbete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Komplexiteten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patientfall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arbetslaget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på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traumaenheten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ställs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inför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kräver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möjliga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resurser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utnyttjas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koordineras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medverkar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arbetet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gemensam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uppfattning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ionen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dirty="0"/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För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optimera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kommunikationen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lagarbetet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har vi sedan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infört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checklista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på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traumarummet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är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inspirerad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utvecklad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från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WHO’s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välkända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checklista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för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säker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kirurgi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används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på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flesta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operationssalar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Sverige sedan 2009. </a:t>
            </a:r>
            <a:endParaRPr lang="en-GB" dirty="0"/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Checklistan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för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traumateamet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skall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obligatoriskt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användas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traumaomhändertagande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Målet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är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ökad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̈-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kerhet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på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sikt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ökad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effektivitet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traumaarbetet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dirty="0"/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0E142C-7B9E-B949-9430-EDE04D21E2D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9583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E" dirty="0"/>
              <a:t>I traumaomhändertagandet har man nu valt att sätta bokstaven C före A. </a:t>
            </a:r>
          </a:p>
          <a:p>
            <a:r>
              <a:rPr lang="sv-SE" dirty="0"/>
              <a:t>D</a:t>
            </a:r>
            <a:r>
              <a:rPr lang="en-SE" dirty="0"/>
              <a:t>et effektiva traumateamet behandlar flera bokstäver paralellt och inte i kronologisk följd.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E142C-7B9E-B949-9430-EDE04D21E2DC}" type="slidenum">
              <a:rPr lang="en-SE" smtClean="0"/>
              <a:t>21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27297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968500" y="1844825"/>
            <a:ext cx="8255000" cy="1470025"/>
          </a:xfrm>
        </p:spPr>
        <p:txBody>
          <a:bodyPr anchor="b">
            <a:normAutofit/>
          </a:bodyPr>
          <a:lstStyle>
            <a:lvl1pPr algn="ctr">
              <a:defRPr sz="37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968500" y="3501008"/>
            <a:ext cx="8255001" cy="1296144"/>
          </a:xfrm>
        </p:spPr>
        <p:txBody>
          <a:bodyPr>
            <a:normAutofit/>
          </a:bodyPr>
          <a:lstStyle>
            <a:lvl1pPr marL="0" indent="0" algn="ctr">
              <a:buNone/>
              <a:defRPr sz="23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pic>
        <p:nvPicPr>
          <p:cNvPr id="12" name="Picture 949" descr="Karolinska Swe RGB"/>
          <p:cNvPicPr>
            <a:picLocks noChangeAspect="1" noChangeArrowheads="1"/>
          </p:cNvPicPr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790014" y="5943600"/>
            <a:ext cx="3289964" cy="552358"/>
          </a:xfrm>
          <a:prstGeom prst="rect">
            <a:avLst/>
          </a:prstGeom>
          <a:noFill/>
        </p:spPr>
      </p:pic>
      <p:cxnSp>
        <p:nvCxnSpPr>
          <p:cNvPr id="7" name="Rak 6"/>
          <p:cNvCxnSpPr/>
          <p:nvPr userDrawn="1"/>
        </p:nvCxnSpPr>
        <p:spPr>
          <a:xfrm>
            <a:off x="4630440" y="6066401"/>
            <a:ext cx="690126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471" y="6210213"/>
            <a:ext cx="1199412" cy="20906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punktlis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Font typeface="Wingdings 2" pitchFamily="18" charset="2"/>
              <a:buChar char=""/>
              <a:defRPr/>
            </a:lvl1pPr>
            <a:lvl2pPr>
              <a:buClr>
                <a:schemeClr val="accent1"/>
              </a:buClr>
              <a:buFont typeface="Wingdings 2" pitchFamily="18" charset="2"/>
              <a:buChar char=""/>
              <a:defRPr/>
            </a:lvl2pPr>
            <a:lvl3pPr>
              <a:buClr>
                <a:schemeClr val="accent1"/>
              </a:buClr>
              <a:buFont typeface="Wingdings 2" pitchFamily="18" charset="2"/>
              <a:buChar char=""/>
              <a:defRPr/>
            </a:lvl3pPr>
            <a:lvl4pPr>
              <a:buClr>
                <a:schemeClr val="accent1"/>
              </a:buClr>
              <a:buFont typeface="Wingdings 2" pitchFamily="18" charset="2"/>
              <a:buChar char=""/>
              <a:defRPr/>
            </a:lvl4pPr>
            <a:lvl5pPr>
              <a:buClr>
                <a:schemeClr val="accent1"/>
              </a:buClr>
              <a:buFont typeface="Wingdings 2" pitchFamily="18" charset="2"/>
              <a:buChar char=""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(punktlisto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19667" y="1600201"/>
            <a:ext cx="5274733" cy="4291013"/>
          </a:xfrm>
        </p:spPr>
        <p:txBody>
          <a:bodyPr/>
          <a:lstStyle>
            <a:lvl1pPr>
              <a:buClr>
                <a:schemeClr val="accent1"/>
              </a:buClr>
              <a:buFont typeface="Wingdings 2" pitchFamily="18" charset="2"/>
              <a:buChar char=""/>
              <a:defRPr sz="2300"/>
            </a:lvl1pPr>
            <a:lvl2pPr>
              <a:buClr>
                <a:schemeClr val="accent1"/>
              </a:buClr>
              <a:buFont typeface="Wingdings 2" pitchFamily="18" charset="2"/>
              <a:buChar char=""/>
              <a:defRPr sz="2100"/>
            </a:lvl2pPr>
            <a:lvl3pPr>
              <a:buClr>
                <a:schemeClr val="accent1"/>
              </a:buClr>
              <a:buFont typeface="Wingdings 2" pitchFamily="18" charset="2"/>
              <a:buChar char=""/>
              <a:defRPr sz="1800"/>
            </a:lvl3pPr>
            <a:lvl4pPr>
              <a:buClr>
                <a:schemeClr val="accent1"/>
              </a:buClr>
              <a:buFont typeface="Wingdings 2" pitchFamily="18" charset="2"/>
              <a:buChar char=""/>
              <a:defRPr sz="1600"/>
            </a:lvl4pPr>
            <a:lvl5pPr>
              <a:buClr>
                <a:schemeClr val="accent1"/>
              </a:buClr>
              <a:buFont typeface="Wingdings 2" pitchFamily="18" charset="2"/>
              <a:buChar char="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274733" cy="4291013"/>
          </a:xfrm>
        </p:spPr>
        <p:txBody>
          <a:bodyPr/>
          <a:lstStyle>
            <a:lvl1pPr>
              <a:buClr>
                <a:schemeClr val="accent1"/>
              </a:buClr>
              <a:buFont typeface="Wingdings 2" pitchFamily="18" charset="2"/>
              <a:buChar char=""/>
              <a:defRPr sz="2300"/>
            </a:lvl1pPr>
            <a:lvl2pPr>
              <a:buClr>
                <a:schemeClr val="accent1"/>
              </a:buClr>
              <a:buFont typeface="Wingdings 2" pitchFamily="18" charset="2"/>
              <a:buChar char=""/>
              <a:defRPr sz="2100"/>
            </a:lvl2pPr>
            <a:lvl3pPr>
              <a:buClr>
                <a:schemeClr val="accent1"/>
              </a:buClr>
              <a:buFont typeface="Wingdings 2" pitchFamily="18" charset="2"/>
              <a:buChar char=""/>
              <a:defRPr sz="1800"/>
            </a:lvl3pPr>
            <a:lvl4pPr>
              <a:buClr>
                <a:schemeClr val="accent1"/>
              </a:buClr>
              <a:buFont typeface="Wingdings 2" pitchFamily="18" charset="2"/>
              <a:buChar char=""/>
              <a:defRPr sz="1600"/>
            </a:lvl4pPr>
            <a:lvl5pPr>
              <a:buClr>
                <a:schemeClr val="accent1"/>
              </a:buClr>
              <a:buFont typeface="Wingdings 2" pitchFamily="18" charset="2"/>
              <a:buChar char="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19667" y="1600201"/>
            <a:ext cx="5274733" cy="4291013"/>
          </a:xfrm>
        </p:spPr>
        <p:txBody>
          <a:bodyPr/>
          <a:lstStyle>
            <a:lvl1pPr marL="0" indent="0">
              <a:buFontTx/>
              <a:buNone/>
              <a:defRPr sz="2300"/>
            </a:lvl1pPr>
            <a:lvl2pPr>
              <a:buFontTx/>
              <a:buNone/>
              <a:defRPr sz="2100"/>
            </a:lvl2pPr>
            <a:lvl3pPr>
              <a:buFontTx/>
              <a:buNone/>
              <a:defRPr sz="1800"/>
            </a:lvl3pPr>
            <a:lvl4pPr>
              <a:buFontTx/>
              <a:buNone/>
              <a:defRPr sz="1600"/>
            </a:lvl4pPr>
            <a:lvl5pPr>
              <a:buFontTx/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274733" cy="4291013"/>
          </a:xfrm>
        </p:spPr>
        <p:txBody>
          <a:bodyPr/>
          <a:lstStyle>
            <a:lvl1pPr marL="0" indent="0">
              <a:buFontTx/>
              <a:buNone/>
              <a:defRPr sz="2300"/>
            </a:lvl1pPr>
            <a:lvl2pPr>
              <a:buFontTx/>
              <a:buNone/>
              <a:defRPr sz="2100"/>
            </a:lvl2pPr>
            <a:lvl3pPr>
              <a:buFontTx/>
              <a:buNone/>
              <a:defRPr sz="1800"/>
            </a:lvl3pPr>
            <a:lvl4pPr>
              <a:buFontTx/>
              <a:buNone/>
              <a:defRPr sz="1600"/>
            </a:lvl4pPr>
            <a:lvl5pPr>
              <a:buFontTx/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6AAD93A6-52E8-4356-9CA3-73406FE6A39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19667" y="4800600"/>
            <a:ext cx="1075266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719667" y="612775"/>
            <a:ext cx="1075266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719667" y="5367339"/>
            <a:ext cx="10752667" cy="523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68580-0D41-0643-9068-652B94E10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0AF6F-505A-8F48-815B-56A1D1EE3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4DF03-3554-1349-AB8C-4778EEC61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17013-C8BD-A248-91D1-A7D92D84F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77434-BDB0-1D4E-9246-125D51EDA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751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CEC4A-CE7D-AF4F-B878-165A9991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89282-AACE-E14D-AB14-F6B75BE94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7859D-DCD3-AA4E-ADCA-2B483D0CF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37D1C-7894-6140-9B0F-8929184DE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1299C-A537-8844-9644-D3EB63BC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0446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045AD-D286-EA42-A8BF-A76AA85A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01D5C-DA94-9240-A63F-912C15678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7CBDB-19B3-4641-AB62-833135564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2F0DD-5127-D940-BC03-412A7282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457C5-997D-6342-AF98-BE59C56B7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06972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93564-B866-3842-8AF1-75727F3B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A1D8E-4253-8B4D-AD4A-2ACD7D25FF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1754A3-8043-4443-BCC2-27F1BA615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DDEFE-5E05-B247-8CBB-736BA44D6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4C664-9ABE-A54D-ABB1-BF1FAF2D6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3BFDF-4798-E343-A637-9FAC1CD75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85657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AEEB3-7DE2-A740-B8E6-3427884F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B2A6C4-D36E-C546-9DC5-504CE7C96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3BB508-52E3-7148-ACDC-8FB83FD67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CAC91-5641-EF4A-8929-6D35C498B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8C3D2D-98C6-8249-90D9-32C627878B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68E320-2CDE-4847-9BB8-3C4ED9AE0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625DF-4E74-EE43-8E12-FCA63D5D3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BB557-6459-534B-9F8B-95CBC6E2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17049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D3DE2-68A9-BF44-8A6C-E9989E661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1765CC-1EEB-E548-A734-A359512A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6ACF3-1520-D44E-B8DD-A97342D9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CE94C0-4EF3-934A-8B9A-70419C8F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39633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C8725-C3A6-BC46-B586-35E825BFB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CB8C75-FC30-AE47-8FF3-DE6C932C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A72FA-0371-FD4E-9D6C-2F8A904B5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454649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D4862-EA48-EE49-B853-7C60B0A6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8BAFE-3E8C-E043-8241-F621B4473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C28EA-A1F6-0949-9638-B09F5FB86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8F383-9031-0949-A662-C2B2D785B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CE937-6DA7-4F4D-B384-7312092E3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D2B94-638B-1341-AB1D-DFA654345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87043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F742-B1B4-9447-8FE3-CA30EDD64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B9B69B-FCF6-834C-8BCA-17EE6048D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6060E-AC63-7C4D-81CA-B659D9357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6C00A-9271-494C-88B2-14C0F692A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5567C-77A7-674B-9EFB-EB95C3BBD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4BD83-A9C1-4D4B-A490-9463732C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46223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AFDA6-A376-3F48-8B35-A75C3B42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EB4DF-1631-5848-9692-3532AAAD0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E6E1E-34ED-E24C-A3D0-877F422A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09946-185C-C744-952C-10B499790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F4EF3-455F-AF49-BAE2-6F629600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24896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798A60-3458-8D49-9831-261954408B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63397-9548-1F48-95CB-94465C0FC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7DC7B-FC2A-BE4E-B02D-987753B8F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388EB-E0BC-764D-AA66-36B37C571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BBAC3-5073-1742-AF3A-7A3F0DE65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75202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19667" y="274638"/>
            <a:ext cx="1075266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19667" y="1600201"/>
            <a:ext cx="10752667" cy="427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210749" y="6093297"/>
            <a:ext cx="93130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38939" y="6093297"/>
            <a:ext cx="671811" cy="3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fld id="{6AAD93A6-52E8-4356-9CA3-73406FE6A39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Picture 528" descr="K RGB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11269020" y="6021289"/>
            <a:ext cx="464193" cy="493989"/>
          </a:xfrm>
          <a:prstGeom prst="rect">
            <a:avLst/>
          </a:prstGeom>
          <a:noFill/>
        </p:spPr>
      </p:pic>
      <p:cxnSp>
        <p:nvCxnSpPr>
          <p:cNvPr id="12" name="Rak 11"/>
          <p:cNvCxnSpPr/>
          <p:nvPr/>
        </p:nvCxnSpPr>
        <p:spPr>
          <a:xfrm>
            <a:off x="827247" y="6066401"/>
            <a:ext cx="9973276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4" r:id="rId4"/>
    <p:sldLayoutId id="2147483673" r:id="rId5"/>
    <p:sldLayoutId id="2147483666" r:id="rId6"/>
    <p:sldLayoutId id="2147483667" r:id="rId7"/>
    <p:sldLayoutId id="2147483669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Open Sans Semibold" pitchFamily="34" charset="0"/>
          <a:ea typeface="Open Sans Semibold" pitchFamily="34" charset="0"/>
          <a:cs typeface="Open Sans Semibold" pitchFamily="34" charset="0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Clr>
          <a:schemeClr val="accent1"/>
        </a:buClr>
        <a:buSzPct val="110000"/>
        <a:buFont typeface="Wingdings 2" pitchFamily="18" charset="2"/>
        <a:buChar char=""/>
        <a:defRPr sz="23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1pPr>
      <a:lvl2pPr marL="539750" indent="-269875" algn="l" defTabSz="914400" rtl="0" eaLnBrk="1" latinLnBrk="0" hangingPunct="1">
        <a:spcBef>
          <a:spcPct val="20000"/>
        </a:spcBef>
        <a:buClr>
          <a:schemeClr val="accent1"/>
        </a:buClr>
        <a:buSzPct val="110000"/>
        <a:buFont typeface="Wingdings 2" pitchFamily="18" charset="2"/>
        <a:buChar char=""/>
        <a:defRPr sz="23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2pPr>
      <a:lvl3pPr marL="809625" indent="-269875" algn="l" defTabSz="914400" rtl="0" eaLnBrk="1" latinLnBrk="0" hangingPunct="1">
        <a:spcBef>
          <a:spcPct val="20000"/>
        </a:spcBef>
        <a:buClr>
          <a:schemeClr val="accent1"/>
        </a:buClr>
        <a:buSzPct val="110000"/>
        <a:buFont typeface="Wingdings 2" pitchFamily="18" charset="2"/>
        <a:buChar char=""/>
        <a:defRPr sz="20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3pPr>
      <a:lvl4pPr marL="1079500" indent="-269875" algn="l" defTabSz="914400" rtl="0" eaLnBrk="1" latinLnBrk="0" hangingPunct="1">
        <a:spcBef>
          <a:spcPct val="20000"/>
        </a:spcBef>
        <a:buClr>
          <a:schemeClr val="accent1"/>
        </a:buClr>
        <a:buSzPct val="110000"/>
        <a:buFont typeface="Wingdings 2" pitchFamily="18" charset="2"/>
        <a:buChar char=""/>
        <a:defRPr sz="18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4pPr>
      <a:lvl5pPr marL="1341438" indent="-261938" algn="l" defTabSz="914400" rtl="0" eaLnBrk="1" latinLnBrk="0" hangingPunct="1">
        <a:spcBef>
          <a:spcPct val="20000"/>
        </a:spcBef>
        <a:buClr>
          <a:schemeClr val="accent1"/>
        </a:buClr>
        <a:buSzPct val="110000"/>
        <a:buFont typeface="Wingdings 2" pitchFamily="18" charset="2"/>
        <a:buChar char=""/>
        <a:defRPr sz="18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2AC232-1F03-8D4C-973A-D1B0001C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17240-BB43-1944-943E-D68241497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AAB7D-D6C8-2A43-8189-FF4A62F9A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1F5E3-ACE6-774E-B2CC-B129C7D269B5}" type="datetimeFigureOut">
              <a:rPr lang="en-SE" smtClean="0"/>
              <a:t>10/22/2021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48E65-CD58-3A4B-80F8-05F593022C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C62FA-1D4D-6749-AFD8-4CF1B150D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ACB28-ADC2-4749-B9E3-535E7F83CBD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1878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351585" y="2823072"/>
            <a:ext cx="6191250" cy="1296144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ST-fredag Trauma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351585" y="4365104"/>
            <a:ext cx="6191251" cy="1296144"/>
          </a:xfrm>
        </p:spPr>
        <p:txBody>
          <a:bodyPr>
            <a:normAutofit/>
          </a:bodyPr>
          <a:lstStyle/>
          <a:p>
            <a:pPr algn="l"/>
            <a:r>
              <a:rPr lang="sv-SE" dirty="0" err="1"/>
              <a:t>Bjarni</a:t>
            </a:r>
            <a:r>
              <a:rPr lang="sv-SE" dirty="0"/>
              <a:t> Arnason </a:t>
            </a:r>
          </a:p>
          <a:p>
            <a:pPr algn="l"/>
            <a:r>
              <a:rPr lang="sv-SE" dirty="0"/>
              <a:t>Magnus Hedberg</a:t>
            </a:r>
          </a:p>
          <a:p>
            <a:pPr algn="l"/>
            <a:r>
              <a:rPr lang="sv-SE" dirty="0"/>
              <a:t>Malin Jonsson Fagerlund</a:t>
            </a:r>
          </a:p>
          <a:p>
            <a:pPr algn="l"/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-32602"/>
            <a:ext cx="5148064" cy="2895787"/>
          </a:xfrm>
          <a:prstGeom prst="rect">
            <a:avLst/>
          </a:prstGeom>
        </p:spPr>
      </p:pic>
      <p:pic>
        <p:nvPicPr>
          <p:cNvPr id="5" name="Platshållare för innehåll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44" y="-33455"/>
            <a:ext cx="4355976" cy="28938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21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5120CA1-0CF7-4305-92F6-EEB27AB3E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36C6A88-3B3A-423F-B0E5-B1E924D50D55}"/>
              </a:ext>
            </a:extLst>
          </p:cNvPr>
          <p:cNvSpPr txBox="1"/>
          <p:nvPr/>
        </p:nvSpPr>
        <p:spPr>
          <a:xfrm>
            <a:off x="839416" y="234063"/>
            <a:ext cx="10752667" cy="585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651000" indent="-1651000"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8.00-8.40		Välkommen! 	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651000" indent="185420"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Hur gör vi/Hur bygger man ett traumateam?	Magnus/</a:t>
            </a:r>
            <a:r>
              <a:rPr lang="sv-SE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Bjarni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656080" indent="-1656080"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8.40-9.20		RSI vid trauma 				Malin 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9.20-10.00	</a:t>
            </a:r>
            <a:r>
              <a:rPr lang="sv-SE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Damage</a:t>
            </a: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v-SE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control</a:t>
            </a: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v-SE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resuscitation</a:t>
            </a: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		</a:t>
            </a:r>
            <a:r>
              <a:rPr lang="sv-SE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Bjarni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10.00-10.20 	</a:t>
            </a:r>
            <a:r>
              <a:rPr lang="sv-SE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Fika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10.20-11.00	Traumatisk skallskada			Niklas Jonsson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24280" indent="-1224280"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11.00-11.40		Traumatiskt hjärtstopp	 		Magnus/Daniel</a:t>
            </a:r>
            <a:r>
              <a:rPr lang="sv-S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Ohlén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11.40-12.40	</a:t>
            </a:r>
            <a:r>
              <a:rPr lang="sv-SE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Lunch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12.40-13.20	Falldiskussioner, Frågor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13.20-13.30	</a:t>
            </a:r>
            <a:r>
              <a:rPr lang="sv-SE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Paus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13.30-13.50	Bäckenskador				Anna </a:t>
            </a:r>
            <a:r>
              <a:rPr lang="sv-SE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Tötterman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13.50-14.30 	Damage control surgery 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08380" indent="828040">
              <a:lnSpc>
                <a:spcPct val="150000"/>
              </a:lnSpc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sv-SE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Inkl</a:t>
            </a: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buk, kärl, thorax trauma) 		Lisa Strömmer</a:t>
            </a:r>
            <a:endParaRPr lang="sv-S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140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BF888F-D54B-4CEC-B4B0-F3FA03B51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708308AA-BCF6-417D-8245-4734AFE76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1" r="10315"/>
          <a:stretch/>
        </p:blipFill>
        <p:spPr>
          <a:xfrm>
            <a:off x="191344" y="126695"/>
            <a:ext cx="11809312" cy="6604610"/>
          </a:xfrm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4CE4FE-638D-4912-9486-4AAA5CDD0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E6DE92-49C8-4423-BF22-145FBF2BC0BB}"/>
              </a:ext>
            </a:extLst>
          </p:cNvPr>
          <p:cNvSpPr txBox="1"/>
          <p:nvPr/>
        </p:nvSpPr>
        <p:spPr>
          <a:xfrm>
            <a:off x="252423" y="2186666"/>
            <a:ext cx="11460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latin typeface="+mj-lt"/>
              </a:rPr>
              <a:t>Vanligaste dödsorsaken hos unga</a:t>
            </a:r>
            <a:endParaRPr lang="en-SE" sz="5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43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6F4C2-9259-4AB9-9D6C-6C9225E76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18749B7-187F-43CB-88DB-DFB484291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E062213-E39C-442E-86C1-A1C8E388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4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0E6AADC-2A3C-4E15-9228-297803F548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26" t="15350" r="17516" b="13251"/>
          <a:stretch/>
        </p:blipFill>
        <p:spPr>
          <a:xfrm>
            <a:off x="538939" y="213710"/>
            <a:ext cx="10496976" cy="643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8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FE39B0-8E1F-44AC-94EA-07D98A63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Traumamekanismer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DDCDBA-625A-415C-8746-31845822C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3F3EEE7-DC10-4801-BE14-AC242A7B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5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CFF35DE-4B5A-4523-B950-3E0A6BEB3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27" y="1343872"/>
            <a:ext cx="5761849" cy="3757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A99BFC8-627D-4E3F-B3AE-0901AE9482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50" t="16401" r="20373" b="14301"/>
          <a:stretch/>
        </p:blipFill>
        <p:spPr>
          <a:xfrm>
            <a:off x="6138248" y="1340767"/>
            <a:ext cx="5852125" cy="3778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4B3A916-ACB1-4C6F-9EB5-49FB4F512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890" y="473757"/>
            <a:ext cx="5294716" cy="1734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rupp 5">
            <a:extLst>
              <a:ext uri="{FF2B5EF4-FFF2-40B4-BE49-F238E27FC236}">
                <a16:creationId xmlns:a16="http://schemas.microsoft.com/office/drawing/2014/main" id="{DC8004F7-D9EA-46C5-A852-AFA98D822CC5}"/>
              </a:ext>
            </a:extLst>
          </p:cNvPr>
          <p:cNvGrpSpPr/>
          <p:nvPr/>
        </p:nvGrpSpPr>
        <p:grpSpPr>
          <a:xfrm>
            <a:off x="6416624" y="2301703"/>
            <a:ext cx="5294706" cy="3734659"/>
            <a:chOff x="6416624" y="2301703"/>
            <a:chExt cx="5294706" cy="3734659"/>
          </a:xfrm>
        </p:grpSpPr>
        <p:pic>
          <p:nvPicPr>
            <p:cNvPr id="10" name="Picture 18" descr="Chart, bar chart&#10;&#10;Description automatically generated">
              <a:extLst>
                <a:ext uri="{FF2B5EF4-FFF2-40B4-BE49-F238E27FC236}">
                  <a16:creationId xmlns:a16="http://schemas.microsoft.com/office/drawing/2014/main" id="{3923F397-85C0-4326-A0B1-8650DB451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16624" y="2301703"/>
              <a:ext cx="5294706" cy="373465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1" name="Straight Arrow Connector 20">
              <a:extLst>
                <a:ext uri="{FF2B5EF4-FFF2-40B4-BE49-F238E27FC236}">
                  <a16:creationId xmlns:a16="http://schemas.microsoft.com/office/drawing/2014/main" id="{3D5A7E43-3AE1-411D-9C55-8EE2A6A5FEAC}"/>
                </a:ext>
              </a:extLst>
            </p:cNvPr>
            <p:cNvCxnSpPr/>
            <p:nvPr/>
          </p:nvCxnSpPr>
          <p:spPr>
            <a:xfrm flipV="1">
              <a:off x="7320136" y="3259840"/>
              <a:ext cx="2166730" cy="52920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22">
              <a:extLst>
                <a:ext uri="{FF2B5EF4-FFF2-40B4-BE49-F238E27FC236}">
                  <a16:creationId xmlns:a16="http://schemas.microsoft.com/office/drawing/2014/main" id="{2CBF498C-9389-4956-9A1E-4BAD47F6F6D9}"/>
                </a:ext>
              </a:extLst>
            </p:cNvPr>
            <p:cNvCxnSpPr>
              <a:cxnSpLocks/>
            </p:cNvCxnSpPr>
            <p:nvPr/>
          </p:nvCxnSpPr>
          <p:spPr>
            <a:xfrm>
              <a:off x="8115267" y="2602958"/>
              <a:ext cx="2166730" cy="84803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578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D11E8B-9834-4FC7-BF44-8B68CB01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280A11-4974-4DD0-83CE-3CE474AB5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C03CA36-EAA8-49DB-BD31-9A627DCD8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6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B30D775-84CD-4CB6-B4DB-01BB768F9F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98" t="20671" r="21650" b="13250"/>
          <a:stretch/>
        </p:blipFill>
        <p:spPr>
          <a:xfrm>
            <a:off x="521387" y="1802983"/>
            <a:ext cx="5544616" cy="345481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34F2883D-BE12-474E-B867-BB9559022F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88" t="17451" r="21651" b="16400"/>
          <a:stretch/>
        </p:blipFill>
        <p:spPr>
          <a:xfrm>
            <a:off x="6066212" y="1727536"/>
            <a:ext cx="5718420" cy="360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0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3C681B-77F3-4E7C-BD65-2F4F3444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Dödsorsaker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355076-9C1D-4A5B-8E65-F434D20FD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D90E932-7855-4F9E-BB0A-BEFA1D16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7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8663564-14AC-4DAD-9160-60B501F0C0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37" t="20167" r="20574" b="11150"/>
          <a:stretch/>
        </p:blipFill>
        <p:spPr>
          <a:xfrm>
            <a:off x="719666" y="1417638"/>
            <a:ext cx="6336704" cy="4047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3064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732A0C-E89C-44E0-9486-528DE5237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F5F95AE-522F-479D-B124-CD22F70AE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8</a:t>
            </a:fld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25C3032-DF82-4AD8-83FD-5E1025A4BC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9" t="22689" r="2160" b="14299"/>
          <a:stretch/>
        </p:blipFill>
        <p:spPr>
          <a:xfrm>
            <a:off x="230600" y="692696"/>
            <a:ext cx="10128862" cy="370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44C9080-8A74-4C78-AE41-8863D310A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6" y="4581127"/>
            <a:ext cx="4323456" cy="141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3883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0B2DE9-30C4-4398-9B29-EBBDD9854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03" y="241177"/>
            <a:ext cx="11208981" cy="1143000"/>
          </a:xfrm>
        </p:spPr>
        <p:txBody>
          <a:bodyPr>
            <a:noAutofit/>
          </a:bodyPr>
          <a:lstStyle/>
          <a:p>
            <a:r>
              <a:rPr lang="sv-SE" sz="4000" dirty="0"/>
              <a:t>Preventable/</a:t>
            </a:r>
            <a:r>
              <a:rPr lang="sv-SE" sz="4000" dirty="0" err="1"/>
              <a:t>potentially</a:t>
            </a:r>
            <a:r>
              <a:rPr lang="sv-SE" sz="4000" dirty="0"/>
              <a:t> preventable </a:t>
            </a:r>
            <a:r>
              <a:rPr lang="sv-SE" sz="4000" dirty="0" err="1"/>
              <a:t>deaths</a:t>
            </a:r>
            <a:endParaRPr lang="sv-SE" sz="4000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E4323C61-34D3-4C9F-AD27-FEDE266E8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7" y="1600201"/>
            <a:ext cx="11208981" cy="42770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sz="4000" dirty="0">
                <a:latin typeface="+mj-lt"/>
                <a:ea typeface="+mn-ea"/>
                <a:cs typeface="+mn-cs"/>
              </a:rPr>
              <a:t>~20%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4000" dirty="0">
                <a:latin typeface="+mj-lt"/>
                <a:ea typeface="+mn-ea"/>
                <a:cs typeface="+mn-cs"/>
              </a:rPr>
              <a:t>Blödning huvudorsak 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D91FC6C-1238-406B-8BEB-67168D1FE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33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36BEAF-9CC5-4752-992D-7C60ECF9F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42A5DE-4679-4340-A253-19E703F63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97827AD-2094-4CAB-B55A-4BC3E9DBE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10</a:t>
            </a:fld>
            <a:endParaRPr lang="sv-SE"/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D5E2E2FB-440D-40CE-B2CB-99F41B13F669}"/>
              </a:ext>
            </a:extLst>
          </p:cNvPr>
          <p:cNvGrpSpPr>
            <a:grpSpLocks noChangeAspect="1"/>
          </p:cNvGrpSpPr>
          <p:nvPr/>
        </p:nvGrpSpPr>
        <p:grpSpPr>
          <a:xfrm>
            <a:off x="2891644" y="373655"/>
            <a:ext cx="6408712" cy="1761174"/>
            <a:chOff x="3790156" y="223614"/>
            <a:chExt cx="9433048" cy="2592289"/>
          </a:xfrm>
        </p:grpSpPr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D67C5A90-A76D-4385-9CC4-99FB84FAF0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82" t="27945" r="16326" b="34246"/>
            <a:stretch/>
          </p:blipFill>
          <p:spPr>
            <a:xfrm>
              <a:off x="3790156" y="223614"/>
              <a:ext cx="9433048" cy="25922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78283E66-F2A2-4D9D-917C-A72FA58BCE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191" t="50910" r="31686" b="44552"/>
            <a:stretch/>
          </p:blipFill>
          <p:spPr>
            <a:xfrm>
              <a:off x="4438228" y="2469767"/>
              <a:ext cx="6840760" cy="311161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9" name="Bildobjekt 8">
            <a:extLst>
              <a:ext uri="{FF2B5EF4-FFF2-40B4-BE49-F238E27FC236}">
                <a16:creationId xmlns:a16="http://schemas.microsoft.com/office/drawing/2014/main" id="{48E2CCFE-AB95-4BDC-BAEC-BD7F6D01A1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t="25756" b="17450"/>
          <a:stretch/>
        </p:blipFill>
        <p:spPr>
          <a:xfrm>
            <a:off x="2999656" y="2434296"/>
            <a:ext cx="6096000" cy="3894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26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F6938A-A1FC-4728-A752-B06ED66CE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Inclusive</a:t>
            </a:r>
            <a:r>
              <a:rPr lang="sv-SE" dirty="0"/>
              <a:t> vs </a:t>
            </a:r>
            <a:r>
              <a:rPr lang="sv-SE" dirty="0" err="1"/>
              <a:t>exclusive</a:t>
            </a:r>
            <a:r>
              <a:rPr lang="sv-SE" dirty="0"/>
              <a:t> trauma systems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5E2C35-3B51-4ACB-9EDF-1B31DB380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2F03B7D-5BDC-441A-AC33-C3D7D682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11</a:t>
            </a:fld>
            <a:endParaRPr lang="sv-SE"/>
          </a:p>
        </p:txBody>
      </p:sp>
      <p:pic>
        <p:nvPicPr>
          <p:cNvPr id="5" name="Picture 2" descr="Text&#10;&#10;Description automatically generated">
            <a:extLst>
              <a:ext uri="{FF2B5EF4-FFF2-40B4-BE49-F238E27FC236}">
                <a16:creationId xmlns:a16="http://schemas.microsoft.com/office/drawing/2014/main" id="{6EA9860C-6E72-495F-89F4-66C2503A9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937" y="1067932"/>
            <a:ext cx="4896544" cy="5409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latshållare för innehåll 10" descr="Trauma_posterA4.pdf - Adobe Reader">
            <a:extLst>
              <a:ext uri="{FF2B5EF4-FFF2-40B4-BE49-F238E27FC236}">
                <a16:creationId xmlns:a16="http://schemas.microsoft.com/office/drawing/2014/main" id="{FF067D9B-3885-43EF-BCCB-2B15F19E61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0" t="11114" r="32786" b="2294"/>
          <a:stretch/>
        </p:blipFill>
        <p:spPr>
          <a:xfrm>
            <a:off x="1340795" y="404662"/>
            <a:ext cx="4278094" cy="6072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62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, hospital room, office&#10;&#10;Description automatically generated">
            <a:extLst>
              <a:ext uri="{FF2B5EF4-FFF2-40B4-BE49-F238E27FC236}">
                <a16:creationId xmlns:a16="http://schemas.microsoft.com/office/drawing/2014/main" id="{0C5E45AC-08C8-584F-924A-64281FF34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" y="0"/>
            <a:ext cx="121901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883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C2A45F8B-8BE7-4095-87CC-8753C15BE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13</a:t>
            </a:fld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B0D4771-1BB9-4217-B539-1BD6414CD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78" y="57946"/>
            <a:ext cx="4739243" cy="6663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935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4EA2C09-BB82-4610-9ECF-BB4D13ADD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90113"/>
            <a:ext cx="12192000" cy="732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4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3E9D090-930C-5447-82C3-6296A11FD3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6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6149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1F77B9B-4BBC-460B-A2DD-E171222B3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Ssk+usk</a:t>
            </a:r>
            <a:r>
              <a:rPr lang="sv-SE" dirty="0"/>
              <a:t> akuten</a:t>
            </a:r>
          </a:p>
          <a:p>
            <a:r>
              <a:rPr lang="sv-SE" dirty="0" err="1"/>
              <a:t>Ssk+usk</a:t>
            </a:r>
            <a:r>
              <a:rPr lang="sv-SE" dirty="0"/>
              <a:t> operation</a:t>
            </a:r>
          </a:p>
          <a:p>
            <a:r>
              <a:rPr lang="sv-SE" dirty="0" err="1"/>
              <a:t>Ssk+läk</a:t>
            </a:r>
            <a:r>
              <a:rPr lang="sv-SE" dirty="0"/>
              <a:t> röntgen</a:t>
            </a:r>
          </a:p>
          <a:p>
            <a:r>
              <a:rPr lang="sv-SE" dirty="0" err="1"/>
              <a:t>Ssk+läk</a:t>
            </a:r>
            <a:r>
              <a:rPr lang="sv-SE" dirty="0"/>
              <a:t> (</a:t>
            </a:r>
            <a:r>
              <a:rPr lang="sv-SE" dirty="0" err="1"/>
              <a:t>spec+ST</a:t>
            </a:r>
            <a:r>
              <a:rPr lang="sv-SE" dirty="0"/>
              <a:t>) anestesi</a:t>
            </a:r>
          </a:p>
          <a:p>
            <a:r>
              <a:rPr lang="sv-SE" dirty="0"/>
              <a:t>Ortoped</a:t>
            </a:r>
          </a:p>
          <a:p>
            <a:r>
              <a:rPr lang="sv-SE" dirty="0"/>
              <a:t>Kirurg (traumaledare)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D93A6-52E8-4356-9CA3-73406FE6A396}" type="slidenum">
              <a:rPr lang="sv-SE" smtClean="0"/>
              <a:pPr/>
              <a:t>16</a:t>
            </a:fld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896" y="1484784"/>
            <a:ext cx="6454331" cy="4295870"/>
          </a:xfrm>
          <a:prstGeom prst="rect">
            <a:avLst/>
          </a:prstGeom>
        </p:spPr>
      </p:pic>
      <p:sp>
        <p:nvSpPr>
          <p:cNvPr id="7" name="Rubrik 6">
            <a:extLst>
              <a:ext uri="{FF2B5EF4-FFF2-40B4-BE49-F238E27FC236}">
                <a16:creationId xmlns:a16="http://schemas.microsoft.com/office/drawing/2014/main" id="{A27F9DC9-4797-45B6-8604-94A8E2AF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Traumateam Karolinska-style</a:t>
            </a:r>
          </a:p>
        </p:txBody>
      </p:sp>
    </p:spTree>
    <p:extLst>
      <p:ext uri="{BB962C8B-B14F-4D97-AF65-F5344CB8AC3E}">
        <p14:creationId xmlns:p14="http://schemas.microsoft.com/office/powerpoint/2010/main" val="2291787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CD5FF1-983F-6345-BAAF-89B28C3E736D}"/>
              </a:ext>
            </a:extLst>
          </p:cNvPr>
          <p:cNvSpPr txBox="1"/>
          <p:nvPr/>
        </p:nvSpPr>
        <p:spPr>
          <a:xfrm>
            <a:off x="3625698" y="2900362"/>
            <a:ext cx="4940603" cy="1057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Förberedelser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 descr="proper-prior-planning-prevents-piss-poor-performance">
            <a:extLst>
              <a:ext uri="{FF2B5EF4-FFF2-40B4-BE49-F238E27FC236}">
                <a16:creationId xmlns:a16="http://schemas.microsoft.com/office/drawing/2014/main" id="{FE1B339A-CA42-B541-8C58-CFFC4EE63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5902" y="1262225"/>
            <a:ext cx="3900193" cy="43335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9175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8image7855840">
            <a:extLst>
              <a:ext uri="{FF2B5EF4-FFF2-40B4-BE49-F238E27FC236}">
                <a16:creationId xmlns:a16="http://schemas.microsoft.com/office/drawing/2014/main" id="{3AA91B24-BC16-AE45-8AC3-EBDCDD9B20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r="1" b="831"/>
          <a:stretch/>
        </p:blipFill>
        <p:spPr bwMode="auto">
          <a:xfrm>
            <a:off x="1054039" y="643466"/>
            <a:ext cx="1008392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500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457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048C9838-F79A-714C-A0CE-39E7AF856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288" y="1176793"/>
            <a:ext cx="3786331" cy="4548146"/>
          </a:xfrm>
          <a:prstGeom prst="rect">
            <a:avLst/>
          </a:prstGeom>
        </p:spPr>
      </p:pic>
      <p:pic>
        <p:nvPicPr>
          <p:cNvPr id="15" name="Picture 1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82D830F-0024-3A4E-8B04-B8310CEB1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672" y="497343"/>
            <a:ext cx="2730500" cy="1358900"/>
          </a:xfrm>
          <a:prstGeom prst="rect">
            <a:avLst/>
          </a:prstGeom>
        </p:spPr>
      </p:pic>
      <p:pic>
        <p:nvPicPr>
          <p:cNvPr id="17" name="Picture 16" descr="A picture containing text, indoor, office, table&#10;&#10;Description automatically generated">
            <a:extLst>
              <a:ext uri="{FF2B5EF4-FFF2-40B4-BE49-F238E27FC236}">
                <a16:creationId xmlns:a16="http://schemas.microsoft.com/office/drawing/2014/main" id="{F5CACF1D-255A-0245-A87F-3725B8077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472" y="2775971"/>
            <a:ext cx="2374900" cy="3162300"/>
          </a:xfrm>
          <a:prstGeom prst="rect">
            <a:avLst/>
          </a:prstGeom>
        </p:spPr>
      </p:pic>
      <p:pic>
        <p:nvPicPr>
          <p:cNvPr id="19" name="Picture 18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D8D1E3AF-1E26-3049-BF2D-2999A83FF0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1108" y="323477"/>
            <a:ext cx="2374900" cy="3162300"/>
          </a:xfrm>
          <a:prstGeom prst="rect">
            <a:avLst/>
          </a:prstGeom>
        </p:spPr>
      </p:pic>
      <p:pic>
        <p:nvPicPr>
          <p:cNvPr id="21" name="Picture 20" descr="A picture containing text, indoor, floor, appliance&#10;&#10;Description automatically generated">
            <a:extLst>
              <a:ext uri="{FF2B5EF4-FFF2-40B4-BE49-F238E27FC236}">
                <a16:creationId xmlns:a16="http://schemas.microsoft.com/office/drawing/2014/main" id="{31DF36EC-9F9E-404F-AC47-BB492E6656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0426" y="3809254"/>
            <a:ext cx="21336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8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8image7855840">
            <a:extLst>
              <a:ext uri="{FF2B5EF4-FFF2-40B4-BE49-F238E27FC236}">
                <a16:creationId xmlns:a16="http://schemas.microsoft.com/office/drawing/2014/main" id="{3AA91B24-BC16-AE45-8AC3-EBDCDD9B20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r="1" b="831"/>
          <a:stretch/>
        </p:blipFill>
        <p:spPr bwMode="auto">
          <a:xfrm>
            <a:off x="1054039" y="643466"/>
            <a:ext cx="1008392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875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BFF617E2-B15A-4F47-B4F9-69A7571203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-315416"/>
            <a:ext cx="6912369" cy="3888432"/>
          </a:xfr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B63DEEE5-77E2-42BE-9CA8-60CDD82EB3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02" y="931370"/>
            <a:ext cx="1376886" cy="1394861"/>
          </a:xfrm>
          <a:prstGeom prst="rect">
            <a:avLst/>
          </a:prstGeom>
        </p:spPr>
      </p:pic>
      <p:pic>
        <p:nvPicPr>
          <p:cNvPr id="4" name="Picture 3" descr="A picture containing tree, fireworks, outdoor object, dark&#10;&#10;Description automatically generated">
            <a:extLst>
              <a:ext uri="{FF2B5EF4-FFF2-40B4-BE49-F238E27FC236}">
                <a16:creationId xmlns:a16="http://schemas.microsoft.com/office/drawing/2014/main" id="{7961BD36-319D-7643-856A-CF04944E0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488" y="303948"/>
            <a:ext cx="2508562" cy="272256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6B51CAC-DE99-472D-B435-2F61242EE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9119"/>
            <a:ext cx="10515600" cy="1764742"/>
          </a:xfrm>
        </p:spPr>
        <p:txBody>
          <a:bodyPr/>
          <a:lstStyle/>
          <a:p>
            <a:r>
              <a:rPr lang="sv-SE" dirty="0">
                <a:solidFill>
                  <a:srgbClr val="C00000"/>
                </a:solidFill>
              </a:rPr>
              <a:t>Låt bokstäverna löpa parallellt</a:t>
            </a:r>
            <a:br>
              <a:rPr lang="sv-SE" dirty="0">
                <a:solidFill>
                  <a:srgbClr val="C00000"/>
                </a:solidFill>
              </a:rPr>
            </a:br>
            <a:endParaRPr lang="sv-SE" dirty="0">
              <a:solidFill>
                <a:srgbClr val="C00000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6FD79CE-A38B-4FD2-A7B4-548947D8566C}"/>
              </a:ext>
            </a:extLst>
          </p:cNvPr>
          <p:cNvSpPr txBox="1">
            <a:spLocks/>
          </p:cNvSpPr>
          <p:nvPr/>
        </p:nvSpPr>
        <p:spPr>
          <a:xfrm>
            <a:off x="838200" y="3140968"/>
            <a:ext cx="10515600" cy="1764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dirty="0">
                <a:solidFill>
                  <a:srgbClr val="C00000"/>
                </a:solidFill>
              </a:rPr>
            </a:br>
            <a:r>
              <a:rPr lang="sv-SE" dirty="0">
                <a:solidFill>
                  <a:srgbClr val="C00000"/>
                </a:solidFill>
              </a:rPr>
              <a:t>Håll koll på största problemet</a:t>
            </a:r>
          </a:p>
        </p:txBody>
      </p:sp>
    </p:spTree>
    <p:extLst>
      <p:ext uri="{BB962C8B-B14F-4D97-AF65-F5344CB8AC3E}">
        <p14:creationId xmlns:p14="http://schemas.microsoft.com/office/powerpoint/2010/main" val="32293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ST_K_Presentation_vit sv">
  <a:themeElements>
    <a:clrScheme name="Karolinska">
      <a:dk1>
        <a:sysClr val="windowText" lastClr="000000"/>
      </a:dk1>
      <a:lt1>
        <a:srgbClr val="FFFFFF"/>
      </a:lt1>
      <a:dk2>
        <a:srgbClr val="005883"/>
      </a:dk2>
      <a:lt2>
        <a:srgbClr val="F2F2F2"/>
      </a:lt2>
      <a:accent1>
        <a:srgbClr val="00A3E0"/>
      </a:accent1>
      <a:accent2>
        <a:srgbClr val="97999B"/>
      </a:accent2>
      <a:accent3>
        <a:srgbClr val="53565A"/>
      </a:accent3>
      <a:accent4>
        <a:srgbClr val="FFCE00"/>
      </a:accent4>
      <a:accent5>
        <a:srgbClr val="E54800"/>
      </a:accent5>
      <a:accent6>
        <a:srgbClr val="9E1B34"/>
      </a:accent6>
      <a:hlink>
        <a:srgbClr val="000000"/>
      </a:hlink>
      <a:folHlink>
        <a:srgbClr val="000000"/>
      </a:folHlink>
    </a:clrScheme>
    <a:fontScheme name="Karolins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D391884-491D-472E-9020-999E759A1FBF}" vid="{4D20D8B7-1D44-451A-B5A5-D2950DEA5F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rolins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rolins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K_Presentation_vit sv</Template>
  <TotalTime>35503</TotalTime>
  <Words>696</Words>
  <Application>Microsoft Office PowerPoint</Application>
  <PresentationFormat>Bredbild</PresentationFormat>
  <Paragraphs>99</Paragraphs>
  <Slides>21</Slides>
  <Notes>18</Notes>
  <HiddenSlides>1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21</vt:i4>
      </vt:variant>
    </vt:vector>
  </HeadingPairs>
  <TitlesOfParts>
    <vt:vector size="30" baseType="lpstr">
      <vt:lpstr>Open Sans Semibold</vt:lpstr>
      <vt:lpstr>Calibri</vt:lpstr>
      <vt:lpstr>Wingdings 2</vt:lpstr>
      <vt:lpstr>Arial</vt:lpstr>
      <vt:lpstr>Calibri Light</vt:lpstr>
      <vt:lpstr>Open Sans</vt:lpstr>
      <vt:lpstr>Times New Roman</vt:lpstr>
      <vt:lpstr>TEST_K_Presentation_vit sv</vt:lpstr>
      <vt:lpstr>Office Theme</vt:lpstr>
      <vt:lpstr>ST-fredag Trauma</vt:lpstr>
      <vt:lpstr>PowerPoint-presentation</vt:lpstr>
      <vt:lpstr>PowerPoint-presentation</vt:lpstr>
      <vt:lpstr>PowerPoint-presentation</vt:lpstr>
      <vt:lpstr>Traumamekanismer</vt:lpstr>
      <vt:lpstr>PowerPoint-presentation</vt:lpstr>
      <vt:lpstr>Dödsorsaker</vt:lpstr>
      <vt:lpstr>PowerPoint-presentation</vt:lpstr>
      <vt:lpstr>Preventable/potentially preventable deaths</vt:lpstr>
      <vt:lpstr>PowerPoint-presentation</vt:lpstr>
      <vt:lpstr>Inclusive vs exclusive trauma systems</vt:lpstr>
      <vt:lpstr>PowerPoint-presentation</vt:lpstr>
      <vt:lpstr>PowerPoint-presentation</vt:lpstr>
      <vt:lpstr>PowerPoint-presentation</vt:lpstr>
      <vt:lpstr>PowerPoint-presentation</vt:lpstr>
      <vt:lpstr>Traumateam Karolinska-style</vt:lpstr>
      <vt:lpstr>PowerPoint-presentation</vt:lpstr>
      <vt:lpstr>PowerPoint-presentation</vt:lpstr>
      <vt:lpstr>PowerPoint-presentation</vt:lpstr>
      <vt:lpstr>PowerPoint-presentation</vt:lpstr>
      <vt:lpstr>Låt bokstäverna löpa parallellt </vt:lpstr>
    </vt:vector>
  </TitlesOfParts>
  <Company>SLL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Jonsson Fagerlund</dc:creator>
  <cp:lastModifiedBy>Magnus Hedberg</cp:lastModifiedBy>
  <cp:revision>103</cp:revision>
  <dcterms:created xsi:type="dcterms:W3CDTF">2019-02-20T08:37:20Z</dcterms:created>
  <dcterms:modified xsi:type="dcterms:W3CDTF">2021-10-22T05:43:38Z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3ADB919E-E3F8-4DF5-872A-B34E3FDBA703</vt:lpwstr>
  </property>
  <property fmtid="{D5CDD505-2E9C-101B-9397-08002B2CF9AE}" pid="3" name="ArticulatePath">
    <vt:lpwstr>Presentation2</vt:lpwstr>
  </property>
</Properties>
</file>